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5119350" cy="21383625"/>
  <p:notesSz cx="6858000" cy="9144000"/>
  <p:defaultTextStyle>
    <a:defPPr>
      <a:defRPr lang="ko-KR"/>
    </a:defPPr>
    <a:lvl1pPr marL="0" algn="l" defTabSz="1752082" rtl="0" eaLnBrk="1" latinLnBrk="1" hangingPunct="1">
      <a:defRPr sz="3449" kern="1200">
        <a:solidFill>
          <a:schemeClr val="tx1"/>
        </a:solidFill>
        <a:latin typeface="+mn-lt"/>
        <a:ea typeface="+mn-ea"/>
        <a:cs typeface="+mn-cs"/>
      </a:defRPr>
    </a:lvl1pPr>
    <a:lvl2pPr marL="876041" algn="l" defTabSz="1752082" rtl="0" eaLnBrk="1" latinLnBrk="1" hangingPunct="1">
      <a:defRPr sz="3449" kern="1200">
        <a:solidFill>
          <a:schemeClr val="tx1"/>
        </a:solidFill>
        <a:latin typeface="+mn-lt"/>
        <a:ea typeface="+mn-ea"/>
        <a:cs typeface="+mn-cs"/>
      </a:defRPr>
    </a:lvl2pPr>
    <a:lvl3pPr marL="1752082" algn="l" defTabSz="1752082" rtl="0" eaLnBrk="1" latinLnBrk="1" hangingPunct="1">
      <a:defRPr sz="3449" kern="1200">
        <a:solidFill>
          <a:schemeClr val="tx1"/>
        </a:solidFill>
        <a:latin typeface="+mn-lt"/>
        <a:ea typeface="+mn-ea"/>
        <a:cs typeface="+mn-cs"/>
      </a:defRPr>
    </a:lvl3pPr>
    <a:lvl4pPr marL="2628123" algn="l" defTabSz="1752082" rtl="0" eaLnBrk="1" latinLnBrk="1" hangingPunct="1">
      <a:defRPr sz="3449" kern="1200">
        <a:solidFill>
          <a:schemeClr val="tx1"/>
        </a:solidFill>
        <a:latin typeface="+mn-lt"/>
        <a:ea typeface="+mn-ea"/>
        <a:cs typeface="+mn-cs"/>
      </a:defRPr>
    </a:lvl4pPr>
    <a:lvl5pPr marL="3504164" algn="l" defTabSz="1752082" rtl="0" eaLnBrk="1" latinLnBrk="1" hangingPunct="1">
      <a:defRPr sz="3449" kern="1200">
        <a:solidFill>
          <a:schemeClr val="tx1"/>
        </a:solidFill>
        <a:latin typeface="+mn-lt"/>
        <a:ea typeface="+mn-ea"/>
        <a:cs typeface="+mn-cs"/>
      </a:defRPr>
    </a:lvl5pPr>
    <a:lvl6pPr marL="4380205" algn="l" defTabSz="1752082" rtl="0" eaLnBrk="1" latinLnBrk="1" hangingPunct="1">
      <a:defRPr sz="3449" kern="1200">
        <a:solidFill>
          <a:schemeClr val="tx1"/>
        </a:solidFill>
        <a:latin typeface="+mn-lt"/>
        <a:ea typeface="+mn-ea"/>
        <a:cs typeface="+mn-cs"/>
      </a:defRPr>
    </a:lvl6pPr>
    <a:lvl7pPr marL="5256246" algn="l" defTabSz="1752082" rtl="0" eaLnBrk="1" latinLnBrk="1" hangingPunct="1">
      <a:defRPr sz="3449" kern="1200">
        <a:solidFill>
          <a:schemeClr val="tx1"/>
        </a:solidFill>
        <a:latin typeface="+mn-lt"/>
        <a:ea typeface="+mn-ea"/>
        <a:cs typeface="+mn-cs"/>
      </a:defRPr>
    </a:lvl7pPr>
    <a:lvl8pPr marL="6132286" algn="l" defTabSz="1752082" rtl="0" eaLnBrk="1" latinLnBrk="1" hangingPunct="1">
      <a:defRPr sz="3449" kern="1200">
        <a:solidFill>
          <a:schemeClr val="tx1"/>
        </a:solidFill>
        <a:latin typeface="+mn-lt"/>
        <a:ea typeface="+mn-ea"/>
        <a:cs typeface="+mn-cs"/>
      </a:defRPr>
    </a:lvl8pPr>
    <a:lvl9pPr marL="7008327" algn="l" defTabSz="1752082" rtl="0" eaLnBrk="1" latinLnBrk="1" hangingPunct="1">
      <a:defRPr sz="3449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9" d="100"/>
          <a:sy n="29" d="100"/>
        </p:scale>
        <p:origin x="1563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68"/>
            </a:lvl1pPr>
            <a:lvl2pPr marL="755980" indent="0" algn="ctr">
              <a:buNone/>
              <a:defRPr sz="3307"/>
            </a:lvl2pPr>
            <a:lvl3pPr marL="1511960" indent="0" algn="ctr">
              <a:buNone/>
              <a:defRPr sz="2976"/>
            </a:lvl3pPr>
            <a:lvl4pPr marL="2267941" indent="0" algn="ctr">
              <a:buNone/>
              <a:defRPr sz="2646"/>
            </a:lvl4pPr>
            <a:lvl5pPr marL="3023921" indent="0" algn="ctr">
              <a:buNone/>
              <a:defRPr sz="2646"/>
            </a:lvl5pPr>
            <a:lvl6pPr marL="3779901" indent="0" algn="ctr">
              <a:buNone/>
              <a:defRPr sz="2646"/>
            </a:lvl6pPr>
            <a:lvl7pPr marL="4535881" indent="0" algn="ctr">
              <a:buNone/>
              <a:defRPr sz="2646"/>
            </a:lvl7pPr>
            <a:lvl8pPr marL="5291861" indent="0" algn="ctr">
              <a:buNone/>
              <a:defRPr sz="2646"/>
            </a:lvl8pPr>
            <a:lvl9pPr marL="6047842" indent="0" algn="ctr">
              <a:buNone/>
              <a:defRPr sz="2646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597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221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220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952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68">
                <a:solidFill>
                  <a:schemeClr val="tx1"/>
                </a:solidFill>
              </a:defRPr>
            </a:lvl1pPr>
            <a:lvl2pPr marL="75598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2pPr>
            <a:lvl3pPr marL="1511960" indent="0">
              <a:buNone/>
              <a:defRPr sz="2976">
                <a:solidFill>
                  <a:schemeClr val="tx1">
                    <a:tint val="75000"/>
                  </a:schemeClr>
                </a:solidFill>
              </a:defRPr>
            </a:lvl3pPr>
            <a:lvl4pPr marL="226794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4pPr>
            <a:lvl5pPr marL="302392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5pPr>
            <a:lvl6pPr marL="377990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6pPr>
            <a:lvl7pPr marL="453588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7pPr>
            <a:lvl8pPr marL="529186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8pPr>
            <a:lvl9pPr marL="6047842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444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654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953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48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668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1"/>
            </a:lvl1pPr>
            <a:lvl2pPr>
              <a:defRPr sz="4630"/>
            </a:lvl2pPr>
            <a:lvl3pPr>
              <a:defRPr sz="3968"/>
            </a:lvl3pPr>
            <a:lvl4pPr>
              <a:defRPr sz="3307"/>
            </a:lvl4pPr>
            <a:lvl5pPr>
              <a:defRPr sz="3307"/>
            </a:lvl5pPr>
            <a:lvl6pPr>
              <a:defRPr sz="3307"/>
            </a:lvl6pPr>
            <a:lvl7pPr>
              <a:defRPr sz="3307"/>
            </a:lvl7pPr>
            <a:lvl8pPr>
              <a:defRPr sz="3307"/>
            </a:lvl8pPr>
            <a:lvl9pPr>
              <a:defRPr sz="3307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3581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1"/>
            </a:lvl1pPr>
            <a:lvl2pPr marL="755980" indent="0">
              <a:buNone/>
              <a:defRPr sz="4630"/>
            </a:lvl2pPr>
            <a:lvl3pPr marL="1511960" indent="0">
              <a:buNone/>
              <a:defRPr sz="3968"/>
            </a:lvl3pPr>
            <a:lvl4pPr marL="2267941" indent="0">
              <a:buNone/>
              <a:defRPr sz="3307"/>
            </a:lvl4pPr>
            <a:lvl5pPr marL="3023921" indent="0">
              <a:buNone/>
              <a:defRPr sz="3307"/>
            </a:lvl5pPr>
            <a:lvl6pPr marL="3779901" indent="0">
              <a:buNone/>
              <a:defRPr sz="3307"/>
            </a:lvl6pPr>
            <a:lvl7pPr marL="4535881" indent="0">
              <a:buNone/>
              <a:defRPr sz="3307"/>
            </a:lvl7pPr>
            <a:lvl8pPr marL="5291861" indent="0">
              <a:buNone/>
              <a:defRPr sz="3307"/>
            </a:lvl8pPr>
            <a:lvl9pPr marL="6047842" indent="0">
              <a:buNone/>
              <a:defRPr sz="3307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076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1138485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1F9B78-9555-47B9-9AA7-8C75F5BD4568}" type="datetimeFigureOut">
              <a:rPr lang="ko-KR" altLang="en-US" smtClean="0"/>
              <a:t>2022-06-15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68FEF-8CC5-4A7D-A66E-2FDCD7993A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92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11960" rtl="0" eaLnBrk="1" latinLnBrk="1" hangingPunct="1">
        <a:lnSpc>
          <a:spcPct val="90000"/>
        </a:lnSpc>
        <a:spcBef>
          <a:spcPct val="0"/>
        </a:spcBef>
        <a:buNone/>
        <a:defRPr sz="72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90" indent="-377990" algn="l" defTabSz="1511960" rtl="0" eaLnBrk="1" latinLnBrk="1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4630" kern="1200">
          <a:solidFill>
            <a:schemeClr val="tx1"/>
          </a:solidFill>
          <a:latin typeface="+mn-lt"/>
          <a:ea typeface="+mn-ea"/>
          <a:cs typeface="+mn-cs"/>
        </a:defRPr>
      </a:lvl1pPr>
      <a:lvl2pPr marL="1133970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188995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64593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40191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415789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91387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669852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425832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1pPr>
      <a:lvl2pPr marL="75598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51196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3pPr>
      <a:lvl4pPr marL="226794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02392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377990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53588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29186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047842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0" y="0"/>
            <a:ext cx="15119349" cy="19812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algn="ctr"/>
            <a:r>
              <a:rPr lang="en-US" altLang="ko-KR" sz="4500" dirty="0" smtClean="0"/>
              <a:t>Introduction to Circuit Theory and Laboratory Project</a:t>
            </a:r>
            <a:br>
              <a:rPr lang="en-US" altLang="ko-KR" sz="4500" dirty="0" smtClean="0"/>
            </a:br>
            <a:r>
              <a:rPr lang="ko-KR" altLang="en-US" sz="4500" dirty="0" err="1" smtClean="0"/>
              <a:t>최성휘</a:t>
            </a:r>
            <a:r>
              <a:rPr lang="ko-KR" altLang="en-US" sz="4500" dirty="0" smtClean="0"/>
              <a:t> 교수님 </a:t>
            </a:r>
            <a:r>
              <a:rPr lang="en-US" altLang="ko-KR" sz="4500" dirty="0" smtClean="0"/>
              <a:t>008</a:t>
            </a:r>
            <a:r>
              <a:rPr lang="ko-KR" altLang="en-US" sz="4500" dirty="0" smtClean="0"/>
              <a:t>조 포스터 조원</a:t>
            </a:r>
            <a:r>
              <a:rPr lang="en-US" altLang="ko-KR" sz="4500" dirty="0" smtClean="0"/>
              <a:t>:</a:t>
            </a:r>
            <a:r>
              <a:rPr lang="ko-KR" altLang="en-US" sz="4500" dirty="0" err="1" smtClean="0"/>
              <a:t>송효근</a:t>
            </a:r>
            <a:r>
              <a:rPr lang="en-US" altLang="ko-KR" sz="4500" dirty="0" smtClean="0"/>
              <a:t>, </a:t>
            </a:r>
            <a:r>
              <a:rPr lang="ko-KR" altLang="en-US" sz="4500" dirty="0" err="1" smtClean="0"/>
              <a:t>양준엽</a:t>
            </a:r>
            <a:r>
              <a:rPr lang="en-US" altLang="ko-KR" sz="4500" dirty="0" smtClean="0"/>
              <a:t>, </a:t>
            </a:r>
            <a:r>
              <a:rPr lang="ko-KR" altLang="en-US" sz="4500" dirty="0" smtClean="0"/>
              <a:t>정성호</a:t>
            </a:r>
            <a:endParaRPr lang="ko-KR" altLang="en-US" sz="4500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>
          <a:xfrm>
            <a:off x="0" y="1981200"/>
            <a:ext cx="15119350" cy="53867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sz="3450" b="1" dirty="0" smtClean="0"/>
              <a:t>Project Name: </a:t>
            </a:r>
            <a:r>
              <a:rPr lang="ko-KR" altLang="en-US" sz="3450" dirty="0" err="1" smtClean="0"/>
              <a:t>빛트박스</a:t>
            </a:r>
            <a:endParaRPr lang="en-US" altLang="ko-KR" sz="3450" dirty="0" smtClean="0"/>
          </a:p>
          <a:p>
            <a:pPr marL="0" indent="0">
              <a:buNone/>
            </a:pPr>
            <a:r>
              <a:rPr lang="en-US" altLang="ko-KR" sz="3450" b="1" dirty="0" smtClean="0"/>
              <a:t>Trend: </a:t>
            </a:r>
            <a:r>
              <a:rPr lang="ko-KR" altLang="en-US" sz="3450" dirty="0" smtClean="0"/>
              <a:t>모든 곳에서 음악이 사용됨</a:t>
            </a:r>
            <a:endParaRPr lang="en-US" altLang="ko-KR" sz="3450" dirty="0" smtClean="0"/>
          </a:p>
          <a:p>
            <a:pPr marL="0" indent="0">
              <a:buNone/>
            </a:pPr>
            <a:r>
              <a:rPr lang="en-US" altLang="ko-KR" sz="3450" b="1" dirty="0" smtClean="0"/>
              <a:t>Purpose: </a:t>
            </a:r>
            <a:r>
              <a:rPr lang="ko-KR" altLang="en-US" sz="3450" dirty="0" smtClean="0"/>
              <a:t>소리를 빛으로 표현</a:t>
            </a:r>
            <a:endParaRPr lang="en-US" altLang="ko-KR" sz="3450" dirty="0" smtClean="0"/>
          </a:p>
          <a:p>
            <a:pPr marL="0" indent="0">
              <a:buNone/>
            </a:pPr>
            <a:r>
              <a:rPr lang="en-US" altLang="ko-KR" sz="3450" b="1" dirty="0" smtClean="0"/>
              <a:t>Method: </a:t>
            </a:r>
            <a:r>
              <a:rPr lang="ko-KR" altLang="en-US" sz="3450" dirty="0" err="1" smtClean="0"/>
              <a:t>저주파수</a:t>
            </a:r>
            <a:r>
              <a:rPr lang="ko-KR" altLang="en-US" sz="3450" dirty="0" smtClean="0"/>
              <a:t> </a:t>
            </a:r>
            <a:r>
              <a:rPr lang="en-US" altLang="ko-KR" sz="3450" dirty="0" smtClean="0"/>
              <a:t>= </a:t>
            </a:r>
            <a:r>
              <a:rPr lang="ko-KR" altLang="en-US" sz="3450" dirty="0" smtClean="0"/>
              <a:t>음악의 박자 </a:t>
            </a:r>
            <a:endParaRPr lang="en-US" altLang="ko-KR" sz="3450" dirty="0" smtClean="0"/>
          </a:p>
          <a:p>
            <a:pPr marL="0" indent="0">
              <a:buNone/>
            </a:pPr>
            <a:r>
              <a:rPr lang="en-US" altLang="ko-KR" sz="3450" dirty="0" smtClean="0"/>
              <a:t>-&gt; </a:t>
            </a:r>
            <a:r>
              <a:rPr lang="ko-KR" altLang="en-US" sz="3450" dirty="0" smtClean="0"/>
              <a:t>저주파 필터로 얻음</a:t>
            </a:r>
            <a:endParaRPr lang="en-US" altLang="ko-KR" sz="3450" dirty="0" smtClean="0"/>
          </a:p>
          <a:p>
            <a:pPr marL="0" indent="0">
              <a:buNone/>
            </a:pPr>
            <a:r>
              <a:rPr lang="en-US" altLang="ko-KR" sz="3450" b="1" dirty="0" smtClean="0"/>
              <a:t>Result: </a:t>
            </a:r>
            <a:r>
              <a:rPr lang="en-US" altLang="ko-KR" sz="3450" dirty="0" smtClean="0"/>
              <a:t>4 LED -&gt; </a:t>
            </a:r>
            <a:r>
              <a:rPr lang="ko-KR" altLang="en-US" sz="3450" dirty="0" smtClean="0"/>
              <a:t>각기 다른 전압에서</a:t>
            </a:r>
            <a:endParaRPr lang="en-US" altLang="ko-KR" sz="3450" dirty="0" smtClean="0"/>
          </a:p>
          <a:p>
            <a:pPr marL="0" indent="0">
              <a:buNone/>
            </a:pPr>
            <a:r>
              <a:rPr lang="ko-KR" altLang="en-US" sz="3450" dirty="0" smtClean="0"/>
              <a:t>빛이 들어옴 </a:t>
            </a:r>
            <a:r>
              <a:rPr lang="en-US" altLang="ko-KR" sz="3450" dirty="0" smtClean="0"/>
              <a:t>-&gt; </a:t>
            </a:r>
            <a:r>
              <a:rPr lang="ko-KR" altLang="en-US" sz="3450" dirty="0" smtClean="0"/>
              <a:t>레벨 별로 분류 가능</a:t>
            </a:r>
            <a:endParaRPr lang="en-US" altLang="ko-KR" sz="3450" dirty="0" smtClean="0"/>
          </a:p>
          <a:p>
            <a:pPr marL="0" indent="0">
              <a:buNone/>
            </a:pPr>
            <a:r>
              <a:rPr lang="en-US" altLang="ko-KR" sz="3450" dirty="0" smtClean="0"/>
              <a:t>=&gt; </a:t>
            </a:r>
            <a:r>
              <a:rPr lang="ko-KR" altLang="en-US" sz="3450" dirty="0" smtClean="0"/>
              <a:t>주파수에 따른 소리의 시각화</a:t>
            </a:r>
            <a:endParaRPr lang="ko-KR" altLang="en-US" sz="3450" dirty="0"/>
          </a:p>
        </p:txBody>
      </p:sp>
      <p:pic>
        <p:nvPicPr>
          <p:cNvPr id="7" name="그림 6" descr="전자기기, 회로이(가) 표시된 사진&#10;&#10;자동 생성된 설명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949" y="2387600"/>
            <a:ext cx="5511800" cy="42078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6884521"/>
            <a:ext cx="15119349" cy="78483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dirty="0" smtClean="0"/>
              <a:t>Circuit Design</a:t>
            </a:r>
            <a:endParaRPr lang="ko-KR" altLang="en-US" sz="4500" dirty="0"/>
          </a:p>
        </p:txBody>
      </p:sp>
      <p:pic>
        <p:nvPicPr>
          <p:cNvPr id="14" name="그림 13"/>
          <p:cNvPicPr/>
          <p:nvPr/>
        </p:nvPicPr>
        <p:blipFill>
          <a:blip r:embed="rId3"/>
          <a:stretch>
            <a:fillRect/>
          </a:stretch>
        </p:blipFill>
        <p:spPr>
          <a:xfrm>
            <a:off x="94298" y="12572672"/>
            <a:ext cx="7544752" cy="2800678"/>
          </a:xfrm>
          <a:prstGeom prst="rect">
            <a:avLst/>
          </a:prstGeom>
        </p:spPr>
      </p:pic>
      <p:pic>
        <p:nvPicPr>
          <p:cNvPr id="15" name="그림 14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8183002"/>
            <a:ext cx="3987801" cy="3319117"/>
          </a:xfrm>
          <a:prstGeom prst="rect">
            <a:avLst/>
          </a:prstGeom>
        </p:spPr>
      </p:pic>
      <p:pic>
        <p:nvPicPr>
          <p:cNvPr id="16" name="그림 15"/>
          <p:cNvPicPr/>
          <p:nvPr/>
        </p:nvPicPr>
        <p:blipFill>
          <a:blip r:embed="rId5"/>
          <a:stretch>
            <a:fillRect/>
          </a:stretch>
        </p:blipFill>
        <p:spPr>
          <a:xfrm>
            <a:off x="4400550" y="8269708"/>
            <a:ext cx="4851399" cy="3101370"/>
          </a:xfrm>
          <a:prstGeom prst="rect">
            <a:avLst/>
          </a:prstGeom>
        </p:spPr>
      </p:pic>
      <p:pic>
        <p:nvPicPr>
          <p:cNvPr id="17" name="그림 16"/>
          <p:cNvPicPr/>
          <p:nvPr/>
        </p:nvPicPr>
        <p:blipFill>
          <a:blip r:embed="rId6"/>
          <a:stretch>
            <a:fillRect/>
          </a:stretch>
        </p:blipFill>
        <p:spPr>
          <a:xfrm>
            <a:off x="9651997" y="8377536"/>
            <a:ext cx="5099051" cy="329725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-1" y="7656953"/>
            <a:ext cx="15119350" cy="6992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Step 1                                  Step 2                                         Step 3     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Final  </a:t>
            </a:r>
            <a:r>
              <a:rPr lang="en-US" altLang="ko-KR" dirty="0" err="1" smtClean="0"/>
              <a:t>Kicad</a:t>
            </a:r>
            <a:r>
              <a:rPr lang="en-US" altLang="ko-KR" dirty="0" smtClean="0"/>
              <a:t> Circuit Design            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                                                                           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			 	         op amp</a:t>
            </a:r>
            <a:r>
              <a:rPr lang="ko-KR" altLang="en-US" dirty="0" smtClean="0"/>
              <a:t>로 입력 신호 증폭</a:t>
            </a:r>
            <a:r>
              <a:rPr lang="en-US" altLang="ko-KR" dirty="0" smtClean="0"/>
              <a:t>   </a:t>
            </a:r>
          </a:p>
          <a:p>
            <a:r>
              <a:rPr lang="en-US" altLang="ko-KR" dirty="0"/>
              <a:t>	</a:t>
            </a:r>
            <a:r>
              <a:rPr lang="en-US" altLang="ko-KR" dirty="0" smtClean="0"/>
              <a:t>			        </a:t>
            </a:r>
            <a:r>
              <a:rPr lang="ko-KR" altLang="en-US" dirty="0" err="1" smtClean="0"/>
              <a:t>살렌</a:t>
            </a:r>
            <a:r>
              <a:rPr lang="en-US" altLang="ko-KR" dirty="0" smtClean="0"/>
              <a:t>-</a:t>
            </a:r>
            <a:r>
              <a:rPr lang="ko-KR" altLang="en-US" dirty="0" smtClean="0"/>
              <a:t>키 필터를 저주파 필터로 이용</a:t>
            </a:r>
            <a:endParaRPr lang="en-US" altLang="ko-KR" dirty="0" smtClean="0"/>
          </a:p>
          <a:p>
            <a:r>
              <a:rPr lang="en-US" altLang="ko-KR" dirty="0"/>
              <a:t>	</a:t>
            </a:r>
            <a:r>
              <a:rPr lang="en-US" altLang="ko-KR" dirty="0" smtClean="0"/>
              <a:t>			         </a:t>
            </a:r>
            <a:r>
              <a:rPr lang="ko-KR" altLang="en-US" dirty="0" err="1" smtClean="0"/>
              <a:t>기저전압</a:t>
            </a:r>
            <a:r>
              <a:rPr lang="ko-KR" altLang="en-US" dirty="0" smtClean="0"/>
              <a:t> </a:t>
            </a:r>
            <a:r>
              <a:rPr lang="en-US" altLang="ko-KR" dirty="0" smtClean="0"/>
              <a:t>3V</a:t>
            </a:r>
            <a:r>
              <a:rPr lang="ko-KR" altLang="en-US" dirty="0" smtClean="0"/>
              <a:t>를 위해 </a:t>
            </a:r>
            <a:r>
              <a:rPr lang="en-US" altLang="ko-KR" dirty="0" smtClean="0"/>
              <a:t>4</a:t>
            </a:r>
            <a:r>
              <a:rPr lang="ko-KR" altLang="en-US" dirty="0" smtClean="0"/>
              <a:t>차 사용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0" y="15544800"/>
            <a:ext cx="15119349" cy="78483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dirty="0" smtClean="0"/>
              <a:t>PCB Design &amp; Simulation</a:t>
            </a:r>
            <a:endParaRPr lang="ko-KR" altLang="en-US" sz="4500" dirty="0"/>
          </a:p>
        </p:txBody>
      </p:sp>
      <p:pic>
        <p:nvPicPr>
          <p:cNvPr id="21" name="그림 20"/>
          <p:cNvPicPr/>
          <p:nvPr/>
        </p:nvPicPr>
        <p:blipFill>
          <a:blip r:embed="rId7"/>
          <a:stretch>
            <a:fillRect/>
          </a:stretch>
        </p:blipFill>
        <p:spPr>
          <a:xfrm>
            <a:off x="94298" y="16443902"/>
            <a:ext cx="3277552" cy="3291897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93772" y="16501080"/>
            <a:ext cx="2845278" cy="2021217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569699" y="16542784"/>
            <a:ext cx="3012614" cy="2056582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80567" y="16501080"/>
            <a:ext cx="2892233" cy="209828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94298" y="18599366"/>
            <a:ext cx="14669451" cy="3138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                                 </a:t>
            </a:r>
            <a:r>
              <a:rPr lang="ko-KR" altLang="en-US" dirty="0" smtClean="0"/>
              <a:t>주파수</a:t>
            </a:r>
            <a:r>
              <a:rPr lang="en-US" altLang="ko-KR" dirty="0" smtClean="0"/>
              <a:t>:       </a:t>
            </a:r>
            <a:r>
              <a:rPr lang="ko-KR" altLang="en-US" dirty="0" smtClean="0"/>
              <a:t>저     </a:t>
            </a:r>
            <a:r>
              <a:rPr lang="en-US" altLang="ko-KR" dirty="0" smtClean="0"/>
              <a:t>&gt;&gt;&gt;&gt;&gt;&gt;&gt;&gt;&gt;&gt;&gt;&gt;&gt;&gt; </a:t>
            </a:r>
            <a:r>
              <a:rPr lang="ko-KR" altLang="en-US" dirty="0" smtClean="0"/>
              <a:t>중 </a:t>
            </a:r>
            <a:r>
              <a:rPr lang="en-US" altLang="ko-KR" dirty="0" smtClean="0"/>
              <a:t>&gt;&gt;&gt;&gt;&gt;&gt;&gt;&gt;&gt;&gt;         </a:t>
            </a:r>
            <a:r>
              <a:rPr lang="ko-KR" altLang="en-US" dirty="0" smtClean="0"/>
              <a:t>고</a:t>
            </a:r>
            <a:r>
              <a:rPr lang="en-US" altLang="ko-KR" dirty="0" smtClean="0"/>
              <a:t>	</a:t>
            </a:r>
          </a:p>
          <a:p>
            <a:endParaRPr lang="en-US" altLang="ko-KR" dirty="0"/>
          </a:p>
          <a:p>
            <a:r>
              <a:rPr lang="en-US" altLang="ko-KR" b="1" dirty="0" smtClean="0"/>
              <a:t>Changes: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병렬 저항들 </a:t>
            </a:r>
            <a:r>
              <a:rPr lang="en-US" altLang="ko-KR" dirty="0" smtClean="0"/>
              <a:t>1k</a:t>
            </a:r>
            <a:r>
              <a:rPr lang="el-GR" altLang="ko-KR" dirty="0" smtClean="0"/>
              <a:t>Ω</a:t>
            </a:r>
            <a:r>
              <a:rPr lang="en-US" altLang="ko-KR" dirty="0" smtClean="0"/>
              <a:t> -&gt; 100</a:t>
            </a:r>
            <a:r>
              <a:rPr lang="el-GR" altLang="ko-KR" dirty="0" smtClean="0"/>
              <a:t>Ω</a:t>
            </a:r>
            <a:r>
              <a:rPr lang="en-US" altLang="ko-KR" dirty="0" smtClean="0"/>
              <a:t>      </a:t>
            </a:r>
            <a:r>
              <a:rPr lang="ko-KR" altLang="en-US" dirty="0" err="1" smtClean="0"/>
              <a:t>커패시터</a:t>
            </a:r>
            <a:r>
              <a:rPr lang="ko-KR" altLang="en-US" dirty="0" smtClean="0"/>
              <a:t> 극성 표시</a:t>
            </a:r>
            <a:endParaRPr lang="en-US" altLang="ko-KR" dirty="0" smtClean="0"/>
          </a:p>
          <a:p>
            <a:r>
              <a:rPr lang="en-US" altLang="ko-KR" sz="2000" dirty="0"/>
              <a:t>Richard C. </a:t>
            </a:r>
            <a:r>
              <a:rPr lang="en-US" altLang="ko-KR" sz="2000" dirty="0" err="1"/>
              <a:t>Dorf</a:t>
            </a:r>
            <a:r>
              <a:rPr lang="en-US" altLang="ko-KR" sz="2000" dirty="0"/>
              <a:t>, James A. </a:t>
            </a:r>
            <a:r>
              <a:rPr lang="en-US" altLang="ko-KR" sz="2000" dirty="0" err="1"/>
              <a:t>Svobada</a:t>
            </a:r>
            <a:r>
              <a:rPr lang="en-US" altLang="ko-KR" sz="2000" dirty="0"/>
              <a:t>, "Introduction to Electric Circuits,” John Wiley &amp; Sons, 2013.</a:t>
            </a:r>
            <a:endParaRPr lang="ko-KR" altLang="ko-KR" sz="2000" dirty="0"/>
          </a:p>
          <a:p>
            <a:r>
              <a:rPr lang="en-US" altLang="ko-KR" sz="2000" dirty="0"/>
              <a:t>STMicroelectronics, "LM217/LM317 1.2V to 37V adjustable voltage regulators datasheet".</a:t>
            </a:r>
            <a:endParaRPr lang="ko-KR" altLang="ko-KR" sz="2000" dirty="0"/>
          </a:p>
          <a:p>
            <a:r>
              <a:rPr lang="en-US" altLang="ko-KR" sz="2000" dirty="0"/>
              <a:t>TI, “LM324N 4-Channel industry standard operational amplifier datasheet”.</a:t>
            </a:r>
            <a:endParaRPr lang="ko-KR" altLang="ko-KR" sz="2000" dirty="0"/>
          </a:p>
          <a:p>
            <a:r>
              <a:rPr lang="en-US" altLang="ko-KR" dirty="0" smtClean="0"/>
              <a:t>		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223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</TotalTime>
  <Words>78</Words>
  <Application>Microsoft Office PowerPoint</Application>
  <PresentationFormat>사용자 지정</PresentationFormat>
  <Paragraphs>31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맑은 고딕</vt:lpstr>
      <vt:lpstr>Arial</vt:lpstr>
      <vt:lpstr>Calibri</vt:lpstr>
      <vt:lpstr>Calibri Light</vt:lpstr>
      <vt:lpstr>Office 테마</vt:lpstr>
      <vt:lpstr>Introduction to Circuit Theory and Laboratory Project 최성휘 교수님 008조 포스터 조원:송효근, 양준엽, 정성호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빛트박스     </dc:title>
  <dc:creator>Okyeon YI</dc:creator>
  <cp:lastModifiedBy>Okyeon YI</cp:lastModifiedBy>
  <cp:revision>8</cp:revision>
  <dcterms:created xsi:type="dcterms:W3CDTF">2022-06-15T13:08:35Z</dcterms:created>
  <dcterms:modified xsi:type="dcterms:W3CDTF">2022-06-15T14:15:32Z</dcterms:modified>
</cp:coreProperties>
</file>

<file path=docProps/thumbnail.jpeg>
</file>